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9"/>
  </p:notesMasterIdLst>
  <p:sldIdLst>
    <p:sldId id="270" r:id="rId2"/>
    <p:sldId id="271" r:id="rId3"/>
    <p:sldId id="265" r:id="rId4"/>
    <p:sldId id="261" r:id="rId5"/>
    <p:sldId id="260" r:id="rId6"/>
    <p:sldId id="262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0E3"/>
    <a:srgbClr val="2B5DD7"/>
    <a:srgbClr val="115C9D"/>
    <a:srgbClr val="3834DF"/>
    <a:srgbClr val="05458D"/>
    <a:srgbClr val="115998"/>
    <a:srgbClr val="2D6BA6"/>
    <a:srgbClr val="3776C0"/>
    <a:srgbClr val="2434F8"/>
    <a:srgbClr val="483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73" autoAdjust="0"/>
    <p:restoredTop sz="94188"/>
  </p:normalViewPr>
  <p:slideViewPr>
    <p:cSldViewPr snapToGrid="0" snapToObjects="1">
      <p:cViewPr varScale="1">
        <p:scale>
          <a:sx n="99" d="100"/>
          <a:sy n="99" d="100"/>
        </p:scale>
        <p:origin x="7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E739B-347D-BB4B-9B6B-38EEC8F3DF6F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441C9-30DD-7E4B-879C-17BA1A90D0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441C9-30DD-7E4B-879C-17BA1A90D08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9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EF74-A7F1-CF41-AFDF-1AE7DDAAD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C8B4E-5C5B-4648-9A57-9E5F49FA2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E4BD9-1B88-994C-B3EA-EB5A2EF76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CFEA2-D57C-DA4E-9094-4F71D01D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8140B-0C8D-BF48-89FC-2260E6D36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42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05E3-849B-2C4C-9CE9-EDE1C9EB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F990E-E9AB-FD4F-AE12-81DCC0F137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AC4D-E548-3F4A-8F76-8F2A59EC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A15D9-8986-D447-A3EE-AF22DE1A7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D4612-630C-734B-9FF3-6E86D9AB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69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5893E-9B44-1241-B87D-B6E0577DF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06225A-3D95-0A45-A5E4-B4971827A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CE0F7-5745-604F-90BE-B8552ABA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66E5F-47C6-5343-A41B-BE63534B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3D61-185A-C24A-9F45-13AD261AB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1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A8F5-C2B2-9244-B8AA-6FF6230B5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15D20-48F9-9744-B2D2-8D631CD03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10756-D897-2A48-B3FD-6653F933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A053A-B4B5-A64C-9420-EC6209A9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F0477-BE4F-D947-92BA-3D463852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042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C813-3C2E-C64C-A15B-9EB79895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1F46-4993-4749-B38F-1DCA3F378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FD14B-8470-D443-8E73-6D72D7FA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A11EA-7DC7-7341-9C4E-C91341D3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EF46A-43D1-D949-8228-4456A169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67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BD4B-D8B4-EE4E-AA95-EB9E048A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5B96C-A615-7F49-B804-C42F4E8A4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9C4D0-7099-FF4C-A021-C68406E61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8F3E6-17F2-A449-8ED8-3E77E5F5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00DC0-AD4A-E247-954D-CC4AF371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032C7-9CDB-1D44-BF0E-0DFF1076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1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441A6-99AB-FD42-8630-B04AB511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B1293-95C7-ED4F-BAF9-39FE8E4FD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CC24D-B2A8-C343-AC02-B39457A1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83939-CA71-444E-9ED3-AA1DBE1B4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C4D20-5D33-7240-BC09-BF62960AD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00B252-99C6-7B43-9168-9D9F1DB0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626000-34F6-BF4E-A9A8-DAC5B74A5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9D67F-F2BD-BD48-83DD-DC5C28AC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32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1A79-1369-C344-80CB-E77D6EB3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D46A6-F9A8-5441-93A9-BB5285B33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B0A6-FCF5-2641-A65C-39C9D0624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0B8171-44BF-2048-AF78-F9E834F3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80B777-E701-9B48-AD9F-BDFEB3DC3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20518-CE38-184C-B794-ACFFDE4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5A3A2-A789-BD4C-8C83-B48B8E5A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4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076E-F1F8-0448-BAAE-D365E34EA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F8602-3629-4141-B0CB-3178C2A11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AD796-4BD5-6447-8002-DDDEE111F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0529B-A1E2-8645-8884-A096121D6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4AD08-5E5B-7E4B-BB19-990B7514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7BEE5-AAC0-F747-8DC5-C4B627D49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7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19B11-0A23-4A4B-B4AB-7641BE17C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CD717-4DF1-7745-9FFC-6CC82E43E2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A7E6F-99F2-D14B-8343-A7111A524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3FF36-6062-334A-B042-A4DED01A1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E6D34-3E58-3D42-9178-EAD056F73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05556-7978-2F40-ADAF-A5C6AB0D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79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C0038-2C5F-FA42-AD07-C5D898CC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83A0B-A49A-E842-AF5E-6EE597890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60BC5-A8DF-EC40-94FD-3C3794A34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F278B-28E0-714A-AC45-2006747921AA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69FAE-5356-A446-AFCC-83C7D3925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DB874-EF49-2B45-907E-0F34F6C37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46B59-0A5A-0444-99B7-BC570EE1E1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3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8E987DB-6614-584B-946C-A9E0A74C380A}"/>
              </a:ext>
            </a:extLst>
          </p:cNvPr>
          <p:cNvSpPr txBox="1"/>
          <p:nvPr/>
        </p:nvSpPr>
        <p:spPr>
          <a:xfrm>
            <a:off x="611234" y="596743"/>
            <a:ext cx="3183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dirty="0">
                <a:ln w="0"/>
                <a:solidFill>
                  <a:srgbClr val="4DB28A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I</a:t>
            </a:r>
            <a:r>
              <a:rPr lang="en-US" sz="7200" i="1" dirty="0">
                <a:ln w="0"/>
                <a:solidFill>
                  <a:srgbClr val="44989A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N</a:t>
            </a:r>
            <a:r>
              <a:rPr lang="en-IN" sz="7200" i="1" dirty="0">
                <a:ln w="0"/>
                <a:solidFill>
                  <a:srgbClr val="3A8DB0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P</a:t>
            </a:r>
            <a:r>
              <a:rPr lang="en-IN" sz="7200" i="1" dirty="0">
                <a:ln w="0"/>
                <a:solidFill>
                  <a:srgbClr val="205FC7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U</a:t>
            </a:r>
            <a:r>
              <a:rPr lang="en-IN" sz="7200" i="1" dirty="0">
                <a:ln w="0"/>
                <a:solidFill>
                  <a:srgbClr val="1952D0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T</a:t>
            </a:r>
            <a:endParaRPr lang="en-US" sz="7200" i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6EBD1-88E1-4747-8C2B-AB07C3A9B2A6}"/>
              </a:ext>
            </a:extLst>
          </p:cNvPr>
          <p:cNvSpPr txBox="1"/>
          <p:nvPr/>
        </p:nvSpPr>
        <p:spPr>
          <a:xfrm>
            <a:off x="2203054" y="1813706"/>
            <a:ext cx="4359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i="1" dirty="0">
                <a:ln w="0"/>
                <a:solidFill>
                  <a:srgbClr val="1E32F8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D</a:t>
            </a:r>
            <a:r>
              <a:rPr lang="en-IN" sz="7200" i="1" dirty="0">
                <a:ln w="0"/>
                <a:solidFill>
                  <a:srgbClr val="2F3BE5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E</a:t>
            </a:r>
            <a:r>
              <a:rPr lang="en-IN" sz="7200" i="1" dirty="0">
                <a:ln w="0"/>
                <a:solidFill>
                  <a:srgbClr val="5B3DD8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V</a:t>
            </a:r>
            <a:r>
              <a:rPr lang="en-IN" sz="7200" i="1" dirty="0">
                <a:ln w="0"/>
                <a:solidFill>
                  <a:srgbClr val="844CB0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I</a:t>
            </a:r>
            <a:r>
              <a:rPr lang="en-IN" sz="7200" i="1" dirty="0">
                <a:ln w="0"/>
                <a:solidFill>
                  <a:srgbClr val="AB5494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C</a:t>
            </a:r>
            <a:r>
              <a:rPr lang="en-IN" sz="7200" i="1" dirty="0">
                <a:ln w="0"/>
                <a:solidFill>
                  <a:srgbClr val="E45F73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E</a:t>
            </a:r>
            <a:r>
              <a:rPr lang="en-IN" sz="7200" i="1" dirty="0">
                <a:ln w="0"/>
                <a:solidFill>
                  <a:srgbClr val="F16268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S</a:t>
            </a:r>
            <a:endParaRPr lang="en-US" sz="7200" i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olonna MT" pitchFamily="8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59E0B-8DB3-BD4C-9398-F1F245263AC6}"/>
              </a:ext>
            </a:extLst>
          </p:cNvPr>
          <p:cNvSpPr txBox="1"/>
          <p:nvPr/>
        </p:nvSpPr>
        <p:spPr>
          <a:xfrm>
            <a:off x="300386" y="4338719"/>
            <a:ext cx="6523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l Nile" pitchFamily="2" charset="-78"/>
                <a:cs typeface="Al Nile" pitchFamily="2" charset="-78"/>
              </a:rPr>
              <a:t>Class :  FYBCA  (Sci)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E707F-5E31-014D-8A16-6226CA001BBE}"/>
              </a:ext>
            </a:extLst>
          </p:cNvPr>
          <p:cNvSpPr txBox="1"/>
          <p:nvPr/>
        </p:nvSpPr>
        <p:spPr>
          <a:xfrm>
            <a:off x="300386" y="3813334"/>
            <a:ext cx="6523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ln/>
                <a:solidFill>
                  <a:srgbClr val="2450E3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lonna MT" pitchFamily="82" charset="77"/>
                <a:cs typeface="Al Nile" pitchFamily="2" charset="-78"/>
              </a:rPr>
              <a:t>Name</a:t>
            </a:r>
            <a:r>
              <a:rPr lang="en-US" sz="3600" b="1" dirty="0">
                <a:ln/>
                <a:solidFill>
                  <a:srgbClr val="2450E3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l Nile" pitchFamily="2" charset="-78"/>
                <a:cs typeface="Al Nile" pitchFamily="2" charset="-78"/>
              </a:rPr>
              <a:t>     : </a:t>
            </a:r>
            <a:r>
              <a:rPr lang="en-US" sz="3600" b="1" i="1" dirty="0">
                <a:ln/>
                <a:solidFill>
                  <a:srgbClr val="2450E3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olonna MT" pitchFamily="82" charset="77"/>
                <a:cs typeface="Al Nile" pitchFamily="2" charset="-78"/>
              </a:rPr>
              <a:t>Pawan  Mahadu Sarule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92FC94-3582-364A-8737-12D3F68F3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2" r="8683"/>
          <a:stretch/>
        </p:blipFill>
        <p:spPr>
          <a:xfrm>
            <a:off x="6562673" y="0"/>
            <a:ext cx="5629327" cy="643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46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78203B-BC33-2847-883E-05B6784D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84426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17D7D36-280D-234F-AA2E-0F219E783057}"/>
              </a:ext>
            </a:extLst>
          </p:cNvPr>
          <p:cNvSpPr txBox="1">
            <a:spLocks/>
          </p:cNvSpPr>
          <p:nvPr/>
        </p:nvSpPr>
        <p:spPr>
          <a:xfrm>
            <a:off x="4747098" y="904672"/>
            <a:ext cx="6431604" cy="132556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i="1" dirty="0">
                <a:ln w="0"/>
                <a:solidFill>
                  <a:srgbClr val="EF626B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I</a:t>
            </a:r>
            <a:r>
              <a:rPr lang="en-US" sz="6200" i="1" dirty="0">
                <a:ln w="0"/>
                <a:solidFill>
                  <a:srgbClr val="CF5983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N</a:t>
            </a:r>
            <a:r>
              <a:rPr lang="en-US" sz="6200" i="1" dirty="0">
                <a:ln w="0"/>
                <a:solidFill>
                  <a:srgbClr val="A54EA3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T</a:t>
            </a:r>
            <a:r>
              <a:rPr lang="en-US" sz="6200" i="1" dirty="0">
                <a:ln w="0"/>
                <a:solidFill>
                  <a:srgbClr val="7842C3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R</a:t>
            </a:r>
            <a:r>
              <a:rPr lang="en-US" sz="6200" i="1" dirty="0">
                <a:ln w="0"/>
                <a:solidFill>
                  <a:srgbClr val="523ADF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O</a:t>
            </a:r>
            <a:r>
              <a:rPr lang="en-US" sz="6200" i="1" dirty="0">
                <a:ln w="0"/>
                <a:solidFill>
                  <a:srgbClr val="3B37EB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D</a:t>
            </a:r>
            <a:r>
              <a:rPr lang="en-US" sz="6200" i="1" dirty="0">
                <a:ln w="0"/>
                <a:solidFill>
                  <a:srgbClr val="3571B7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U</a:t>
            </a:r>
            <a:r>
              <a:rPr lang="en-US" sz="6200" i="1" dirty="0">
                <a:ln w="0"/>
                <a:solidFill>
                  <a:srgbClr val="3F89B2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C</a:t>
            </a:r>
            <a:r>
              <a:rPr lang="en-US" sz="6200" i="1" dirty="0">
                <a:ln w="0"/>
                <a:solidFill>
                  <a:srgbClr val="4398A6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T</a:t>
            </a:r>
            <a:r>
              <a:rPr lang="en-US" sz="6200" i="1" dirty="0">
                <a:ln w="0"/>
                <a:solidFill>
                  <a:srgbClr val="48A39A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I</a:t>
            </a:r>
            <a:r>
              <a:rPr lang="en-US" sz="6200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O</a:t>
            </a:r>
            <a:r>
              <a:rPr lang="en-US" sz="8000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Colonna MT" pitchFamily="82" charset="77"/>
              </a:rPr>
              <a:t>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7A9A9-64E7-CB48-A85E-2DCDE0696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1" t="18032"/>
          <a:stretch/>
        </p:blipFill>
        <p:spPr>
          <a:xfrm>
            <a:off x="10169236" y="3144333"/>
            <a:ext cx="2022764" cy="37136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778A5D-4702-5F4D-9DDD-C5B0421B6F62}"/>
              </a:ext>
            </a:extLst>
          </p:cNvPr>
          <p:cNvSpPr txBox="1">
            <a:spLocks/>
          </p:cNvSpPr>
          <p:nvPr/>
        </p:nvSpPr>
        <p:spPr>
          <a:xfrm>
            <a:off x="4922196" y="2506561"/>
            <a:ext cx="6081408" cy="39720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dirty="0">
                <a:solidFill>
                  <a:srgbClr val="4DB38B"/>
                </a:solidFill>
                <a:latin typeface="Century Gothic" panose="020B0502020202020204" pitchFamily="34" charset="0"/>
              </a:rPr>
              <a:t>An input </a:t>
            </a:r>
            <a:r>
              <a:rPr lang="en-IN" dirty="0">
                <a:solidFill>
                  <a:srgbClr val="48A39A"/>
                </a:solidFill>
                <a:latin typeface="Century Gothic" panose="020B0502020202020204" pitchFamily="34" charset="0"/>
              </a:rPr>
              <a:t>device is </a:t>
            </a:r>
            <a:r>
              <a:rPr lang="en-IN" dirty="0">
                <a:solidFill>
                  <a:srgbClr val="4398A6"/>
                </a:solidFill>
                <a:latin typeface="Century Gothic" panose="020B0502020202020204" pitchFamily="34" charset="0"/>
              </a:rPr>
              <a:t>used to </a:t>
            </a:r>
            <a:r>
              <a:rPr lang="en-IN" dirty="0">
                <a:solidFill>
                  <a:srgbClr val="3F89B2"/>
                </a:solidFill>
                <a:latin typeface="Century Gothic" panose="020B0502020202020204" pitchFamily="34" charset="0"/>
              </a:rPr>
              <a:t>feed data </a:t>
            </a:r>
            <a:r>
              <a:rPr lang="en-IN" dirty="0">
                <a:solidFill>
                  <a:srgbClr val="3571B7"/>
                </a:solidFill>
                <a:latin typeface="Century Gothic" panose="020B0502020202020204" pitchFamily="34" charset="0"/>
              </a:rPr>
              <a:t>into a </a:t>
            </a:r>
            <a:r>
              <a:rPr lang="en-IN" dirty="0">
                <a:solidFill>
                  <a:srgbClr val="3776C0"/>
                </a:solidFill>
                <a:latin typeface="Century Gothic" panose="020B0502020202020204" pitchFamily="34" charset="0"/>
              </a:rPr>
              <a:t>computer</a:t>
            </a:r>
            <a:r>
              <a:rPr lang="en-IN" dirty="0">
                <a:solidFill>
                  <a:srgbClr val="3B37EB"/>
                </a:solidFill>
                <a:latin typeface="Century Gothic" panose="020B0502020202020204" pitchFamily="34" charset="0"/>
              </a:rPr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dirty="0">
                <a:solidFill>
                  <a:srgbClr val="3B37EB"/>
                </a:solidFill>
                <a:latin typeface="Century Gothic" panose="020B0502020202020204" pitchFamily="34" charset="0"/>
              </a:rPr>
              <a:t> </a:t>
            </a:r>
            <a:r>
              <a:rPr lang="en-IN" dirty="0">
                <a:solidFill>
                  <a:srgbClr val="2B5DD7"/>
                </a:solidFill>
                <a:latin typeface="Century Gothic" panose="020B0502020202020204" pitchFamily="34" charset="0"/>
              </a:rPr>
              <a:t>It is </a:t>
            </a:r>
            <a:r>
              <a:rPr lang="en-IN" dirty="0">
                <a:solidFill>
                  <a:srgbClr val="2450E3"/>
                </a:solidFill>
                <a:latin typeface="Century Gothic" panose="020B0502020202020204" pitchFamily="34" charset="0"/>
              </a:rPr>
              <a:t>also defined </a:t>
            </a:r>
            <a:r>
              <a:rPr lang="en-IN" dirty="0">
                <a:solidFill>
                  <a:srgbClr val="2434F8"/>
                </a:solidFill>
                <a:latin typeface="Century Gothic" panose="020B0502020202020204" pitchFamily="34" charset="0"/>
              </a:rPr>
              <a:t>as a device </a:t>
            </a:r>
            <a:r>
              <a:rPr lang="en-IN" dirty="0">
                <a:solidFill>
                  <a:srgbClr val="0D35FD"/>
                </a:solidFill>
                <a:latin typeface="Century Gothic" panose="020B0502020202020204" pitchFamily="34" charset="0"/>
              </a:rPr>
              <a:t>that </a:t>
            </a:r>
            <a:r>
              <a:rPr lang="en-IN" dirty="0">
                <a:solidFill>
                  <a:srgbClr val="4837DB"/>
                </a:solidFill>
                <a:latin typeface="Century Gothic" panose="020B0502020202020204" pitchFamily="34" charset="0"/>
              </a:rPr>
              <a:t>provides</a:t>
            </a:r>
            <a:r>
              <a:rPr lang="en-IN" dirty="0">
                <a:solidFill>
                  <a:srgbClr val="0D35FD"/>
                </a:solidFill>
                <a:latin typeface="Century Gothic" panose="020B0502020202020204" pitchFamily="34" charset="0"/>
              </a:rPr>
              <a:t> </a:t>
            </a:r>
            <a:r>
              <a:rPr lang="en-IN" dirty="0">
                <a:solidFill>
                  <a:srgbClr val="8245BB"/>
                </a:solidFill>
                <a:latin typeface="Century Gothic" panose="020B0502020202020204" pitchFamily="34" charset="0"/>
              </a:rPr>
              <a:t>communication</a:t>
            </a:r>
            <a:r>
              <a:rPr lang="en-IN" dirty="0">
                <a:solidFill>
                  <a:srgbClr val="0D35FD"/>
                </a:solidFill>
                <a:latin typeface="Century Gothic" panose="020B0502020202020204" pitchFamily="34" charset="0"/>
              </a:rPr>
              <a:t> </a:t>
            </a:r>
            <a:r>
              <a:rPr lang="en-IN" dirty="0">
                <a:solidFill>
                  <a:srgbClr val="C0558F"/>
                </a:solidFill>
                <a:latin typeface="Century Gothic" panose="020B0502020202020204" pitchFamily="34" charset="0"/>
              </a:rPr>
              <a:t>between the </a:t>
            </a:r>
            <a:r>
              <a:rPr lang="en-IN" dirty="0">
                <a:solidFill>
                  <a:srgbClr val="E15E76"/>
                </a:solidFill>
                <a:latin typeface="Century Gothic" panose="020B0502020202020204" pitchFamily="34" charset="0"/>
              </a:rPr>
              <a:t>user </a:t>
            </a:r>
            <a:r>
              <a:rPr lang="en-IN" dirty="0">
                <a:solidFill>
                  <a:srgbClr val="CF5983"/>
                </a:solidFill>
                <a:latin typeface="Century Gothic" panose="020B0502020202020204" pitchFamily="34" charset="0"/>
              </a:rPr>
              <a:t>and </a:t>
            </a:r>
            <a:r>
              <a:rPr lang="en-IN" dirty="0">
                <a:solidFill>
                  <a:srgbClr val="F36366"/>
                </a:solidFill>
                <a:latin typeface="Century Gothic" panose="020B0502020202020204" pitchFamily="34" charset="0"/>
              </a:rPr>
              <a:t>the computer.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406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B41363-148A-6F4A-9F96-08E0945D7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58" b="33395"/>
          <a:stretch/>
        </p:blipFill>
        <p:spPr>
          <a:xfrm>
            <a:off x="811832" y="3680919"/>
            <a:ext cx="6858000" cy="2355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CEAED-B908-814A-82C6-481E2B06C897}"/>
              </a:ext>
            </a:extLst>
          </p:cNvPr>
          <p:cNvSpPr txBox="1"/>
          <p:nvPr/>
        </p:nvSpPr>
        <p:spPr>
          <a:xfrm>
            <a:off x="811832" y="2428212"/>
            <a:ext cx="341311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i="1" dirty="0">
                <a:ln w="0"/>
                <a:solidFill>
                  <a:srgbClr val="EF656D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K</a:t>
            </a:r>
            <a:r>
              <a:rPr lang="en-IN" sz="4400" b="1" i="1" dirty="0">
                <a:ln w="0"/>
                <a:solidFill>
                  <a:srgbClr val="A54EA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E</a:t>
            </a:r>
            <a:r>
              <a:rPr lang="en-IN" sz="4400" b="1" i="1" dirty="0">
                <a:ln w="0"/>
                <a:solidFill>
                  <a:srgbClr val="7842C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Y</a:t>
            </a:r>
            <a:r>
              <a:rPr lang="en-IN" sz="4400" b="1" i="1" dirty="0">
                <a:ln w="0"/>
                <a:solidFill>
                  <a:srgbClr val="6A3FC9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B</a:t>
            </a:r>
            <a:r>
              <a:rPr lang="en-IN" sz="4400" b="1" i="1" dirty="0">
                <a:ln w="0"/>
                <a:solidFill>
                  <a:srgbClr val="3B37E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O</a:t>
            </a:r>
            <a:r>
              <a:rPr lang="en-IN" sz="4400" b="1" i="1" dirty="0">
                <a:ln w="0"/>
                <a:solidFill>
                  <a:srgbClr val="2E62CD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A</a:t>
            </a:r>
            <a:r>
              <a:rPr lang="en-IN" sz="4400" b="1" i="1" dirty="0">
                <a:ln w="0"/>
                <a:solidFill>
                  <a:srgbClr val="3F89B2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R</a:t>
            </a:r>
            <a:r>
              <a:rPr lang="en-IN" sz="4400" b="1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D</a:t>
            </a:r>
            <a:endParaRPr lang="en-US" sz="4400" b="1" i="1" dirty="0">
              <a:ln w="0"/>
              <a:solidFill>
                <a:srgbClr val="4DB38B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4F632-8913-B044-995E-9C59FB8D7C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00"/>
          <a:stretch/>
        </p:blipFill>
        <p:spPr>
          <a:xfrm flipH="1">
            <a:off x="8866909" y="1"/>
            <a:ext cx="3325086" cy="685800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0A063B1-1A80-3642-BF8A-723201FD39FC}"/>
              </a:ext>
            </a:extLst>
          </p:cNvPr>
          <p:cNvSpPr txBox="1">
            <a:spLocks/>
          </p:cNvSpPr>
          <p:nvPr/>
        </p:nvSpPr>
        <p:spPr>
          <a:xfrm>
            <a:off x="4476360" y="867159"/>
            <a:ext cx="4958586" cy="260749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Most common input device.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 Designed like a conventional typewriter.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Allows  to input alphabets, numbers, and other characters.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Provides keys for additional functions.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Detect the key being pressed and generates the corresponding ASCII code which can be recognised by the computer. </a:t>
            </a:r>
          </a:p>
          <a:p>
            <a:endParaRPr lang="en-US" dirty="0"/>
          </a:p>
        </p:txBody>
      </p:sp>
      <p:pic>
        <p:nvPicPr>
          <p:cNvPr id="1026" name="Picture 2" descr="C:\Users\Admin\Downloads\pngwing.com (55).png"/>
          <p:cNvPicPr>
            <a:picLocks noChangeAspect="1" noChangeArrowheads="1"/>
          </p:cNvPicPr>
          <p:nvPr/>
        </p:nvPicPr>
        <p:blipFill>
          <a:blip r:embed="rId5"/>
          <a:srcRect r="7485"/>
          <a:stretch>
            <a:fillRect/>
          </a:stretch>
        </p:blipFill>
        <p:spPr bwMode="auto">
          <a:xfrm>
            <a:off x="1" y="1"/>
            <a:ext cx="4709159" cy="23019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031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37A44D-975E-BB45-BFCC-EB547EAFF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6" t="18305" r="4468"/>
          <a:stretch/>
        </p:blipFill>
        <p:spPr>
          <a:xfrm>
            <a:off x="0" y="568036"/>
            <a:ext cx="3266025" cy="6289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C8AD6-636F-CD43-87F8-75441C595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47" t="6952" r="17400" b="6993"/>
          <a:stretch/>
        </p:blipFill>
        <p:spPr>
          <a:xfrm>
            <a:off x="3266025" y="2557615"/>
            <a:ext cx="3020291" cy="39208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EF238E-0309-774B-842F-F8B3A2C8B744}"/>
              </a:ext>
            </a:extLst>
          </p:cNvPr>
          <p:cNvSpPr txBox="1"/>
          <p:nvPr/>
        </p:nvSpPr>
        <p:spPr>
          <a:xfrm>
            <a:off x="3052665" y="922865"/>
            <a:ext cx="300755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i="1" dirty="0">
                <a:ln w="0"/>
                <a:solidFill>
                  <a:srgbClr val="EF626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J</a:t>
            </a:r>
            <a:r>
              <a:rPr lang="en-IN" sz="4400" b="1" i="1" dirty="0">
                <a:ln w="0"/>
                <a:solidFill>
                  <a:srgbClr val="A54EA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O</a:t>
            </a:r>
            <a:r>
              <a:rPr lang="en-IN" sz="4400" b="1" i="1" dirty="0">
                <a:ln w="0"/>
                <a:solidFill>
                  <a:srgbClr val="7842C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Y</a:t>
            </a:r>
            <a:r>
              <a:rPr lang="en-IN" sz="4400" b="1" i="1" dirty="0">
                <a:ln w="0"/>
                <a:solidFill>
                  <a:srgbClr val="3B37E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S</a:t>
            </a:r>
            <a:r>
              <a:rPr lang="en-IN" sz="4400" b="1" i="1" dirty="0">
                <a:ln w="0"/>
                <a:solidFill>
                  <a:srgbClr val="3834DF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T</a:t>
            </a:r>
            <a:r>
              <a:rPr lang="en-IN" sz="4400" b="1" i="1" dirty="0">
                <a:ln w="0"/>
                <a:solidFill>
                  <a:srgbClr val="4398A6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IC</a:t>
            </a:r>
            <a:r>
              <a:rPr lang="en-IN" sz="4400" b="1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K</a:t>
            </a:r>
            <a:endParaRPr lang="en-US" sz="4400" b="1" i="1" dirty="0">
              <a:ln w="0"/>
              <a:solidFill>
                <a:srgbClr val="4DB38B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0224A-F042-CC4D-AA1A-23B6A8C19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199124" y="2865118"/>
            <a:ext cx="2682240" cy="530351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2F79C0-BF72-FD49-8098-2C7954DF2DD8}"/>
              </a:ext>
            </a:extLst>
          </p:cNvPr>
          <p:cNvSpPr txBox="1">
            <a:spLocks/>
          </p:cNvSpPr>
          <p:nvPr/>
        </p:nvSpPr>
        <p:spPr>
          <a:xfrm>
            <a:off x="6286316" y="868900"/>
            <a:ext cx="5746481" cy="3649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IN" sz="2600" dirty="0">
                <a:solidFill>
                  <a:srgbClr val="05458D"/>
                </a:solidFill>
              </a:rPr>
              <a:t>Used for playing video games, controlling training simulators and robots.</a:t>
            </a:r>
          </a:p>
          <a:p>
            <a:pPr>
              <a:buFont typeface="Wingdings" pitchFamily="2" charset="2"/>
              <a:buChar char="Ø"/>
            </a:pPr>
            <a:r>
              <a:rPr lang="en-IN" sz="2600" dirty="0">
                <a:solidFill>
                  <a:srgbClr val="05458D"/>
                </a:solidFill>
              </a:rPr>
              <a:t> Joysticks and other game controllers can also be used as pointing devices. </a:t>
            </a:r>
          </a:p>
          <a:p>
            <a:pPr>
              <a:buFont typeface="Wingdings" pitchFamily="2" charset="2"/>
              <a:buChar char="Ø"/>
            </a:pPr>
            <a:r>
              <a:rPr lang="en-IN" sz="2600" dirty="0">
                <a:solidFill>
                  <a:srgbClr val="05458D"/>
                </a:solidFill>
              </a:rPr>
              <a:t>Vertical stick which can move in any direction. </a:t>
            </a:r>
          </a:p>
          <a:p>
            <a:pPr>
              <a:buFont typeface="Wingdings" pitchFamily="2" charset="2"/>
              <a:buChar char="Ø"/>
            </a:pPr>
            <a:r>
              <a:rPr lang="en-IN" sz="2600" dirty="0">
                <a:solidFill>
                  <a:srgbClr val="05458D"/>
                </a:solidFill>
              </a:rPr>
              <a:t>Controls objects in a video game or to make menu selections by the movement of a cursor displayed on the screen. </a:t>
            </a:r>
          </a:p>
          <a:p>
            <a:pPr>
              <a:buFont typeface="Wingdings" pitchFamily="2" charset="2"/>
              <a:buChar char="Ø"/>
            </a:pPr>
            <a:r>
              <a:rPr lang="en-IN" sz="2600" dirty="0">
                <a:solidFill>
                  <a:srgbClr val="05458D"/>
                </a:solidFill>
              </a:rPr>
              <a:t>It has a button on the top that is used to select the option pointed by the cursor.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8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88A5B-7FE6-264D-9EE4-74FFBAFB0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59" y="1436941"/>
            <a:ext cx="4564449" cy="364913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400" dirty="0">
                <a:solidFill>
                  <a:srgbClr val="05458D"/>
                </a:solidFill>
              </a:rPr>
              <a:t>Small handheld device used to indicate cursor on screen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>
                <a:solidFill>
                  <a:srgbClr val="05458D"/>
                </a:solidFill>
              </a:rPr>
              <a:t>It has one or more buttons and possibly a scroll wheel.</a:t>
            </a:r>
          </a:p>
          <a:p>
            <a:pPr>
              <a:buFont typeface="Wingdings" pitchFamily="2" charset="2"/>
              <a:buChar char="Ø"/>
            </a:pPr>
            <a:r>
              <a:rPr lang="en-IN" sz="2400" dirty="0">
                <a:solidFill>
                  <a:srgbClr val="05458D"/>
                </a:solidFill>
              </a:rPr>
              <a:t>The different types of mouse 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>
                <a:solidFill>
                  <a:srgbClr val="05458D"/>
                </a:solidFill>
              </a:rPr>
              <a:t> ball, 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>
                <a:solidFill>
                  <a:srgbClr val="05458D"/>
                </a:solidFill>
              </a:rPr>
              <a:t>optical, </a:t>
            </a:r>
          </a:p>
          <a:p>
            <a:pPr lvl="1">
              <a:buFont typeface="Wingdings" pitchFamily="2" charset="2"/>
              <a:buChar char="Ø"/>
            </a:pPr>
            <a:r>
              <a:rPr lang="en-IN" dirty="0">
                <a:solidFill>
                  <a:srgbClr val="05458D"/>
                </a:solidFill>
              </a:rPr>
              <a:t> laser mouse</a:t>
            </a:r>
            <a:endParaRPr lang="en-US" dirty="0">
              <a:solidFill>
                <a:srgbClr val="05458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FA7BC-E4DB-4E41-BC41-7061C35688B0}"/>
              </a:ext>
            </a:extLst>
          </p:cNvPr>
          <p:cNvSpPr txBox="1"/>
          <p:nvPr/>
        </p:nvSpPr>
        <p:spPr>
          <a:xfrm>
            <a:off x="5486400" y="2382560"/>
            <a:ext cx="225414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i="1" dirty="0">
                <a:ln w="0"/>
                <a:solidFill>
                  <a:srgbClr val="EF626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M</a:t>
            </a:r>
            <a:r>
              <a:rPr lang="en-IN" sz="4400" b="1" i="1" dirty="0">
                <a:ln w="0"/>
                <a:solidFill>
                  <a:srgbClr val="A54EA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O</a:t>
            </a:r>
            <a:r>
              <a:rPr lang="en-IN" sz="4400" b="1" i="1" dirty="0">
                <a:ln w="0"/>
                <a:solidFill>
                  <a:srgbClr val="3B37E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U</a:t>
            </a:r>
            <a:r>
              <a:rPr lang="en-IN" sz="4400" b="1" i="1" dirty="0">
                <a:ln w="0"/>
                <a:solidFill>
                  <a:srgbClr val="3F89B2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S</a:t>
            </a:r>
            <a:r>
              <a:rPr lang="en-IN" sz="4400" b="1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E</a:t>
            </a:r>
            <a:endParaRPr lang="en-US" sz="4400" b="1" i="1" dirty="0">
              <a:ln w="0"/>
              <a:solidFill>
                <a:srgbClr val="4DB38B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77399-1934-0247-B935-442F7E120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6" t="7407"/>
          <a:stretch/>
        </p:blipFill>
        <p:spPr>
          <a:xfrm>
            <a:off x="8700656" y="372533"/>
            <a:ext cx="3491344" cy="6485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8FDA6-B41F-6A43-82B5-840CF587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9" t="31235" r="9242" b="32593"/>
          <a:stretch/>
        </p:blipFill>
        <p:spPr>
          <a:xfrm>
            <a:off x="3370429" y="3627520"/>
            <a:ext cx="5757957" cy="2480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55567E-A8AF-B04A-A257-D4A17D6458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06" r="9486" b="3113"/>
          <a:stretch/>
        </p:blipFill>
        <p:spPr>
          <a:xfrm rot="16200000">
            <a:off x="711484" y="4078138"/>
            <a:ext cx="206837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47972-D07C-BC4F-B9EA-03F6979EA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1643" y="904081"/>
            <a:ext cx="4581896" cy="261143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Scanning is a process of taking a close-up photograph. 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Scanner is an input device which functions like a photocopying machine.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The scanned image Converted in to digital data. </a:t>
            </a:r>
          </a:p>
          <a:p>
            <a:pPr>
              <a:buFont typeface="Wingdings" pitchFamily="2" charset="2"/>
              <a:buChar char="Ø"/>
            </a:pPr>
            <a:r>
              <a:rPr lang="en-IN" sz="2000" dirty="0">
                <a:solidFill>
                  <a:srgbClr val="05458D"/>
                </a:solidFill>
              </a:rPr>
              <a:t>The scanned picture or document can be saved in the computer.</a:t>
            </a:r>
            <a:endParaRPr lang="en-US" sz="2000" dirty="0">
              <a:solidFill>
                <a:srgbClr val="05458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81A96-854B-FB42-946C-BCE24D7FD61D}"/>
              </a:ext>
            </a:extLst>
          </p:cNvPr>
          <p:cNvSpPr txBox="1"/>
          <p:nvPr/>
        </p:nvSpPr>
        <p:spPr>
          <a:xfrm>
            <a:off x="7615003" y="12142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D9AC2-C1D9-EF4F-8191-A59C01729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8" b="32658"/>
          <a:stretch/>
        </p:blipFill>
        <p:spPr>
          <a:xfrm rot="10800000" flipH="1">
            <a:off x="0" y="1177889"/>
            <a:ext cx="4278368" cy="5685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3CA66-C491-454E-980F-C589F483BA78}"/>
              </a:ext>
            </a:extLst>
          </p:cNvPr>
          <p:cNvSpPr txBox="1"/>
          <p:nvPr/>
        </p:nvSpPr>
        <p:spPr>
          <a:xfrm>
            <a:off x="4227948" y="1583535"/>
            <a:ext cx="297389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i="1" dirty="0">
                <a:ln w="0"/>
                <a:solidFill>
                  <a:srgbClr val="EF626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S</a:t>
            </a:r>
            <a:r>
              <a:rPr lang="en-IN" sz="4400" b="1" i="1" dirty="0">
                <a:ln w="0"/>
                <a:solidFill>
                  <a:srgbClr val="A54EA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C</a:t>
            </a:r>
            <a:r>
              <a:rPr lang="en-IN" sz="4400" b="1" i="1" dirty="0">
                <a:ln w="0"/>
                <a:solidFill>
                  <a:srgbClr val="7842C3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A</a:t>
            </a:r>
            <a:r>
              <a:rPr lang="en-IN" sz="4400" b="1" i="1" dirty="0">
                <a:ln w="0"/>
                <a:solidFill>
                  <a:srgbClr val="3B37E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N</a:t>
            </a:r>
            <a:r>
              <a:rPr lang="en-IN" sz="4400" b="1" i="1" dirty="0">
                <a:ln w="0"/>
                <a:solidFill>
                  <a:srgbClr val="3F89B2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N</a:t>
            </a:r>
            <a:r>
              <a:rPr lang="en-IN" sz="4400" b="1" i="1" dirty="0">
                <a:ln w="0"/>
                <a:solidFill>
                  <a:srgbClr val="4398A6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E</a:t>
            </a:r>
            <a:r>
              <a:rPr lang="en-IN" sz="4400" b="1" i="1" dirty="0">
                <a:ln w="0"/>
                <a:solidFill>
                  <a:srgbClr val="4DB38B"/>
                </a:solidFill>
                <a:effectLst>
                  <a:reflection blurRad="6350" stA="53000" endA="300" endPos="35500" dir="5400000" sy="-90000" algn="bl" rotWithShape="0"/>
                </a:effectLst>
                <a:latin typeface="HP Simplified"/>
              </a:rPr>
              <a:t>R</a:t>
            </a:r>
            <a:endParaRPr lang="en-US" sz="4400" b="1" i="1" dirty="0">
              <a:ln w="0"/>
              <a:solidFill>
                <a:srgbClr val="4DB38B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61247-3283-7C4E-BEE2-A690FD558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79" t="19074"/>
          <a:stretch/>
        </p:blipFill>
        <p:spPr>
          <a:xfrm>
            <a:off x="10425200" y="2908300"/>
            <a:ext cx="1766800" cy="3949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F1D98A-3622-0241-A6AD-466A8BB6F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27" t="30344" r="4236" b="32424"/>
          <a:stretch/>
        </p:blipFill>
        <p:spPr>
          <a:xfrm>
            <a:off x="4278368" y="3515519"/>
            <a:ext cx="6311900" cy="255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4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BAE59F-8A25-D647-BF97-5B3AB619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254818"/>
            <a:ext cx="8168640" cy="4912608"/>
          </a:xfrm>
          <a:prstGeom prst="rect">
            <a:avLst/>
          </a:prstGeom>
        </p:spPr>
      </p:pic>
      <p:pic>
        <p:nvPicPr>
          <p:cNvPr id="1026" name="Picture 2" descr="C:\Users\Admin\Downloads\pngwing.com (42).png"/>
          <p:cNvPicPr>
            <a:picLocks noChangeAspect="1" noChangeArrowheads="1"/>
          </p:cNvPicPr>
          <p:nvPr/>
        </p:nvPicPr>
        <p:blipFill>
          <a:blip r:embed="rId3"/>
          <a:srcRect l="3084" t="1987" r="1948" b="2474"/>
          <a:stretch>
            <a:fillRect/>
          </a:stretch>
        </p:blipFill>
        <p:spPr bwMode="auto">
          <a:xfrm>
            <a:off x="0" y="0"/>
            <a:ext cx="12192000" cy="6842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9476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</TotalTime>
  <Words>251</Words>
  <Application>Microsoft Macintosh PowerPoint</Application>
  <PresentationFormat>Widescreen</PresentationFormat>
  <Paragraphs>32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Al Nile</vt:lpstr>
      <vt:lpstr>Arial</vt:lpstr>
      <vt:lpstr>Calibri</vt:lpstr>
      <vt:lpstr>Calibri Light</vt:lpstr>
      <vt:lpstr>Century Gothic</vt:lpstr>
      <vt:lpstr>Colonna MT</vt:lpstr>
      <vt:lpstr>HP Simplified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Input &amp;Output Devices </dc:title>
  <dc:creator>Arjun Sarule</dc:creator>
  <cp:lastModifiedBy>Arjun Sarule</cp:lastModifiedBy>
  <cp:revision>91</cp:revision>
  <dcterms:created xsi:type="dcterms:W3CDTF">2020-10-22T04:17:35Z</dcterms:created>
  <dcterms:modified xsi:type="dcterms:W3CDTF">2021-06-20T08:13:33Z</dcterms:modified>
</cp:coreProperties>
</file>